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13" r:id="rId1"/>
  </p:sldMasterIdLst>
  <p:notesMasterIdLst>
    <p:notesMasterId r:id="rId11"/>
  </p:notesMasterIdLst>
  <p:sldIdLst>
    <p:sldId id="256" r:id="rId2"/>
    <p:sldId id="259" r:id="rId3"/>
    <p:sldId id="260" r:id="rId4"/>
    <p:sldId id="262" r:id="rId5"/>
    <p:sldId id="263" r:id="rId6"/>
    <p:sldId id="271" r:id="rId7"/>
    <p:sldId id="266" r:id="rId8"/>
    <p:sldId id="267" r:id="rId9"/>
    <p:sldId id="2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13"/>
    <p:restoredTop sz="76960"/>
  </p:normalViewPr>
  <p:slideViewPr>
    <p:cSldViewPr snapToGrid="0">
      <p:cViewPr varScale="1">
        <p:scale>
          <a:sx n="139" d="100"/>
          <a:sy n="139" d="100"/>
        </p:scale>
        <p:origin x="17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79353-E11E-D04B-BE0A-A35647DBD995}" type="datetimeFigureOut">
              <a:rPr lang="en-US" smtClean="0"/>
              <a:t>2/28/24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E7BC9-D36C-7B43-AF15-54A2112C1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3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E7BC9-D36C-7B43-AF15-54A2112C17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53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E7BC9-D36C-7B43-AF15-54A2112C17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533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E7BC9-D36C-7B43-AF15-54A2112C171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188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E7BC9-D36C-7B43-AF15-54A2112C17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15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E7BC9-D36C-7B43-AF15-54A2112C171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60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AE7BC9-D36C-7B43-AF15-54A2112C171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577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D979C-6242-F0C4-EB7B-74E80EFD36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C3B14E-C3AD-3002-E032-9F9F3A17DC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B9F8E-1DFA-6AE3-3F9A-8943D5E3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2/28/24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00A75-0B7D-4666-4C7C-7EADC491A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DF383-0E66-368A-1448-7CFBB9339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011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88C7F-9C6E-D503-C3EE-4BCE87D7D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2D584E-DF71-6A8F-F927-280E93D581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15074-6CF9-1B18-38CB-AC7409D9D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2/28/24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D8079-2D2F-FDFB-41F5-3A0E188BF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92EFB7-69DB-2A5C-A97F-73E4E2317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758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FD65DD-DBBC-0526-12A5-9E99887935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9338F5-EACB-0895-B965-6797ECB4C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4F765-853C-7DFC-8E74-CF570C33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2/28/24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DB54CC-076E-9A30-6A58-933C28B7E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363124-E54E-13AE-B8C6-D52F8527F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99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F23C6-F012-2342-ACFA-B77767C52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471A7-A15E-8D43-A6A3-314A1DB10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0C14E-E0C7-76B1-C3CA-548F06E40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2/28/24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941D9-349B-C515-A6DB-70E366BD1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883CC-5D62-9340-ADA3-0F04D62B1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92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2A925-3A82-281D-8582-AE14BA015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13CAC8-189A-39DC-30AA-217427F40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3ADB0-D8E0-6F4F-FF66-2E7D067A2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2/28/24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28CB9-A7AC-DBA1-8782-7C3C3521B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F3257-AE25-B955-F9B4-0A7EC3778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8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CA0B8-2AE2-6113-D2F5-EF43125EE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612FD-013D-062E-96C1-C3ABABF7D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BA080-EE1D-9CB9-89CF-89AA411470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7B5CAF-FF73-04FD-5322-15CA39519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2/28/24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9911F3-E016-E8D9-6021-A7C50E91B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A37C9-78B7-34CD-920D-1125176BD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3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208A8-AB9F-3638-864A-0F0840D41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479AFE-A8A5-AD3C-5424-29B4ACC88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3F4D01-133F-8AF6-ADAC-A85CE5C40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5A7701-7B20-8993-84F6-F8B1F12C22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7592B1-0DD5-B2DE-6101-92D4550EC7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933C9F-CEB2-00FC-43F9-77C8E84F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2/28/24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41DEC8-9D8F-0489-B890-2E9A82807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FAB9E3-EF09-BE87-783B-A8D4305DA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62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F7D6E-32DB-07B6-C10D-86470F7CB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C7B412-9C8A-0AAB-3EC5-1C8917F09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2/28/24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D61863-C679-E90F-CD53-CE98F4E96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12ACD6-7001-0959-36FC-E7CAD0D7A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159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21E439-7CEB-409C-A959-769C0671F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2/28/24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80DD8F-90F8-8F7B-3C6A-4AB0B254A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9BCEA-2A7C-CC61-D339-CF2B823C7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089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2B9ED-4756-3A0A-7ACB-D3CAE9D6F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A9C15-F2B2-5640-58A7-4C75D175A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B4C80-B88A-3108-7380-9FAB78D9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5F77AF-0619-E23C-28BD-2AEDFFB51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2/28/24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47DF5-694F-222A-2A74-A4F429FDD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CE2FA-018E-D979-5A8C-6729EFDAA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64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C45E0-F233-810E-59C2-A6B02234C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3E33F4-3EB9-8750-B243-4532EB8058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C750D-31D4-D079-B496-C473B74226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C449D6-EFA6-4344-F85F-F2E5C3A12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2/28/24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4B4C9A-B56B-3B88-3A61-0F4687E48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D72601-4EAB-1433-CF57-090F813C0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6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DCB814-5191-15B7-E6BA-A4D977463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11A476-D8FB-1A35-B3A7-BEEF31249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9002B-BC36-9CAE-D6B8-8A6EA6E265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2/28/24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564E3-DAB4-8CCD-1524-71FCECA8BE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C0798-09B0-1284-0BE6-CEB538C429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71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AC70FC-0730-FC00-A889-D41877847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4200" dirty="0"/>
              <a:t>Two Unique Approaches to Bring Products to Market While Building a Brand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14F589-DF3B-755B-26BE-5E6715CAD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Presented by:</a:t>
            </a:r>
          </a:p>
          <a:p>
            <a:pPr algn="l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Chris &amp; Philip</a:t>
            </a:r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light bulb with business icons">
            <a:extLst>
              <a:ext uri="{FF2B5EF4-FFF2-40B4-BE49-F238E27FC236}">
                <a16:creationId xmlns:a16="http://schemas.microsoft.com/office/drawing/2014/main" id="{C2B766AB-367F-DAA4-006A-DAE4151469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82" r="16406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8672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F4C94-3F03-2E49-619D-33FA9C860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6371" y="3036199"/>
            <a:ext cx="4926893" cy="11766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A Glimpse Inside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FE7E5-2EC1-91DC-667E-61CD0D500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0595" y="4635066"/>
            <a:ext cx="4048121" cy="15727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 creativity comes to life.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651DACC-8AF7-C1A5-2FDA-F195C04AAA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70" t="1866" r="-2527" b="4829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9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28302FF-33F0-BA1A-35B2-707EC8E19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3223" y="248998"/>
            <a:ext cx="3041973" cy="300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4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F4C94-3F03-2E49-619D-33FA9C860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384" y="2590879"/>
            <a:ext cx="4686201" cy="16466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/>
              <a:t>Philip Miller Furniture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FE7E5-2EC1-91DC-667E-61CD0D500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09" y="4666351"/>
            <a:ext cx="4805777" cy="15727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poppins" pitchFamily="2" charset="77"/>
              </a:rPr>
              <a:t>Making the impossible joint possible.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96B65F-55CC-297D-61CF-9C2DADCC05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97" t="18674" r="33708" b="2221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7" name="Picture 6" descr="A black circle with white text and letters&#10;&#10;Description automatically generated">
            <a:extLst>
              <a:ext uri="{FF2B5EF4-FFF2-40B4-BE49-F238E27FC236}">
                <a16:creationId xmlns:a16="http://schemas.microsoft.com/office/drawing/2014/main" id="{1C50BE9A-2988-79DF-6418-9D1D96A31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84" y="304404"/>
            <a:ext cx="1982072" cy="198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49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C601-0712-B961-4525-6B5FE441D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803194" cy="1783080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sz="3800" b="0" i="0" dirty="0"/>
              <a:t>Design products that solve problems and live beyond trends.</a:t>
            </a:r>
          </a:p>
        </p:txBody>
      </p:sp>
      <p:pic>
        <p:nvPicPr>
          <p:cNvPr id="46" name="Picture 45" descr="Graph">
            <a:extLst>
              <a:ext uri="{FF2B5EF4-FFF2-40B4-BE49-F238E27FC236}">
                <a16:creationId xmlns:a16="http://schemas.microsoft.com/office/drawing/2014/main" id="{3D20E941-5BC0-4B52-64B4-AA316C2311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45" r="3441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9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72F183-F82C-4F4D-B88F-6A9B29188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difference between projects that sell versus designing products that earn a living and can build a brand to launch a new career. 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2200" b="0" i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309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C601-0712-B961-4525-6B5FE441D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Prototype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5EE64A-634E-748E-6796-603553359168}"/>
              </a:ext>
            </a:extLst>
          </p:cNvPr>
          <p:cNvSpPr txBox="1">
            <a:spLocks/>
          </p:cNvSpPr>
          <p:nvPr/>
        </p:nvSpPr>
        <p:spPr>
          <a:xfrm>
            <a:off x="5126417" y="843148"/>
            <a:ext cx="6224335" cy="1888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n-US" sz="3200" b="0" i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Don’t be afraid to prototype your idea and iterate on it.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/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Picture 2" descr="A diagram of a software development process&#10;&#10;Description automatically generated">
            <a:extLst>
              <a:ext uri="{FF2B5EF4-FFF2-40B4-BE49-F238E27FC236}">
                <a16:creationId xmlns:a16="http://schemas.microsoft.com/office/drawing/2014/main" id="{7F68B22D-4B07-7A63-D460-761C3BFE9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461" y="2602576"/>
            <a:ext cx="5856839" cy="32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60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C601-0712-B961-4525-6B5FE441D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825757" cy="24144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Challenges of Scale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5EE64A-634E-748E-6796-603553359168}"/>
              </a:ext>
            </a:extLst>
          </p:cNvPr>
          <p:cNvSpPr txBox="1">
            <a:spLocks/>
          </p:cNvSpPr>
          <p:nvPr/>
        </p:nvSpPr>
        <p:spPr>
          <a:xfrm>
            <a:off x="6080064" y="1995351"/>
            <a:ext cx="5553695" cy="1421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“You can build anything once, that is easy. Scale is 1,000 times harder.” – Philip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1683708-EB4A-273B-04B8-4B69908C7717}"/>
              </a:ext>
            </a:extLst>
          </p:cNvPr>
          <p:cNvSpPr/>
          <p:nvPr/>
        </p:nvSpPr>
        <p:spPr>
          <a:xfrm>
            <a:off x="3092570" y="342900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D564E9-339C-4BFF-F042-674ABC2C9FBA}"/>
              </a:ext>
            </a:extLst>
          </p:cNvPr>
          <p:cNvSpPr txBox="1"/>
          <p:nvPr/>
        </p:nvSpPr>
        <p:spPr>
          <a:xfrm>
            <a:off x="5136043" y="4110912"/>
            <a:ext cx="60979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“M</a:t>
            </a:r>
            <a:r>
              <a:rPr lang="en-US" sz="240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aking things is not as intimidating as one might think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.” – Chris </a:t>
            </a:r>
          </a:p>
        </p:txBody>
      </p:sp>
    </p:spTree>
    <p:extLst>
      <p:ext uri="{BB962C8B-B14F-4D97-AF65-F5344CB8AC3E}">
        <p14:creationId xmlns:p14="http://schemas.microsoft.com/office/powerpoint/2010/main" val="4291254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C601-0712-B961-4525-6B5FE441D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 dirty="0"/>
              <a:t>Protect your idea</a:t>
            </a:r>
          </a:p>
        </p:txBody>
      </p:sp>
      <p:pic>
        <p:nvPicPr>
          <p:cNvPr id="46" name="Picture 45" descr="White bulbs with a yellow one standing out">
            <a:extLst>
              <a:ext uri="{FF2B5EF4-FFF2-40B4-BE49-F238E27FC236}">
                <a16:creationId xmlns:a16="http://schemas.microsoft.com/office/drawing/2014/main" id="{E15CDCC2-8D27-BAAD-7B78-72DC03C20D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570" r="2509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41552F-7DD0-D2A0-E152-5E537BB33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1" y="2706624"/>
            <a:ext cx="6660691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 the first to market</a:t>
            </a:r>
          </a:p>
          <a:p>
            <a:pPr marL="0" indent="0" algn="l">
              <a:buNone/>
            </a:pP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Patent Your Idea</a:t>
            </a:r>
          </a:p>
          <a:p>
            <a:r>
              <a:rPr lang="en-US" sz="18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Utility</a:t>
            </a:r>
            <a:r>
              <a:rPr lang="en-US" sz="18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 – Protects the process of “how it’s made” or “how it works”</a:t>
            </a:r>
          </a:p>
          <a:p>
            <a:r>
              <a:rPr lang="en-US" sz="1800" b="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Design</a:t>
            </a:r>
            <a:r>
              <a:rPr lang="en-US" sz="18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 – Protects the unique appearance (non-functional aspects)</a:t>
            </a:r>
          </a:p>
        </p:txBody>
      </p:sp>
    </p:spTree>
    <p:extLst>
      <p:ext uri="{BB962C8B-B14F-4D97-AF65-F5344CB8AC3E}">
        <p14:creationId xmlns:p14="http://schemas.microsoft.com/office/powerpoint/2010/main" val="3836281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16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7FDA82-7915-E74D-91E0-B92FC5CA2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3" y="457201"/>
            <a:ext cx="6104095" cy="1922377"/>
          </a:xfrm>
        </p:spPr>
        <p:txBody>
          <a:bodyPr anchor="b"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Take Aways </a:t>
            </a:r>
            <a:br>
              <a:rPr lang="en-US" sz="6000" dirty="0">
                <a:solidFill>
                  <a:srgbClr val="FFFFFF"/>
                </a:solidFill>
              </a:rPr>
            </a:br>
            <a:r>
              <a:rPr lang="en-US" sz="2800" dirty="0">
                <a:solidFill>
                  <a:srgbClr val="FFFFFF"/>
                </a:solidFill>
              </a:rPr>
              <a:t>A Glimpse Inside &amp; Philip Miller Furniture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8A204-B795-A41B-7854-0ACA57468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354" y="2798064"/>
            <a:ext cx="5937841" cy="3768991"/>
          </a:xfrm>
        </p:spPr>
        <p:txBody>
          <a:bodyPr anchor="t">
            <a:normAutofit/>
          </a:bodyPr>
          <a:lstStyle/>
          <a:p>
            <a:pPr rtl="0"/>
            <a:r>
              <a:rPr lang="en-US" sz="2000" dirty="0">
                <a:solidFill>
                  <a:srgbClr val="FFFFFF"/>
                </a:solidFill>
              </a:rPr>
              <a:t>Try every idea. You never know what spaghetti is going to stick to the wall when you throw it</a:t>
            </a:r>
          </a:p>
          <a:p>
            <a:pPr rtl="0"/>
            <a:r>
              <a:rPr lang="en-US" sz="2000" dirty="0">
                <a:solidFill>
                  <a:srgbClr val="FFFFFF"/>
                </a:solidFill>
              </a:rPr>
              <a:t>Look for problems to solve; not every idea will work or scale</a:t>
            </a:r>
          </a:p>
          <a:p>
            <a:pPr rtl="0"/>
            <a:r>
              <a:rPr lang="en-US" sz="2000" dirty="0">
                <a:solidFill>
                  <a:srgbClr val="FFFFFF"/>
                </a:solidFill>
              </a:rPr>
              <a:t>Develop an agile mindset. Focusing on the customer, rapid experimentation, continuous improvement, minimizing waste, &amp; working with other teams</a:t>
            </a:r>
          </a:p>
          <a:p>
            <a:pPr rtl="0"/>
            <a:r>
              <a:rPr lang="en-US" sz="2000" dirty="0">
                <a:solidFill>
                  <a:srgbClr val="FFFFFF"/>
                </a:solidFill>
              </a:rPr>
              <a:t>Communication and documentation is key to success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03BEB2F-57C7-FFD5-6A34-F94EBFB8D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010" y="426573"/>
            <a:ext cx="3041973" cy="3002427"/>
          </a:xfrm>
          <a:prstGeom prst="rect">
            <a:avLst/>
          </a:prstGeom>
        </p:spPr>
      </p:pic>
      <p:pic>
        <p:nvPicPr>
          <p:cNvPr id="5" name="Picture 4" descr="A black circle with white text and letters&#10;&#10;Description automatically generated">
            <a:extLst>
              <a:ext uri="{FF2B5EF4-FFF2-40B4-BE49-F238E27FC236}">
                <a16:creationId xmlns:a16="http://schemas.microsoft.com/office/drawing/2014/main" id="{25B369AC-6267-39F5-DC58-53B7B5044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840" y="3718836"/>
            <a:ext cx="2660314" cy="266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671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C601-0712-B961-4525-6B5FE441D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Resources</a:t>
            </a:r>
            <a:endParaRPr lang="en-US" sz="61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DADE529-BC04-62EC-D6E5-C2ECE03B9E84}"/>
              </a:ext>
            </a:extLst>
          </p:cNvPr>
          <p:cNvSpPr txBox="1"/>
          <p:nvPr/>
        </p:nvSpPr>
        <p:spPr>
          <a:xfrm>
            <a:off x="4481984" y="390040"/>
            <a:ext cx="4033169" cy="575542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ED7D31"/>
                </a:solidFill>
              </a:rPr>
              <a:t>Prototyping &amp; Manufacturing </a:t>
            </a:r>
          </a:p>
          <a:p>
            <a:pPr>
              <a:spcAft>
                <a:spcPts val="600"/>
              </a:spcAft>
            </a:pPr>
            <a:endParaRPr lang="en-US" sz="1000" dirty="0"/>
          </a:p>
          <a:p>
            <a:pPr>
              <a:spcAft>
                <a:spcPts val="600"/>
              </a:spcAft>
            </a:pPr>
            <a:r>
              <a:rPr lang="en-US" sz="2000" b="1" dirty="0"/>
              <a:t>Wagner Machine Co.</a:t>
            </a:r>
          </a:p>
          <a:p>
            <a:pPr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wagner-machine.com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Phone | 217-384-0072</a:t>
            </a:r>
          </a:p>
          <a:p>
            <a:pPr>
              <a:spcAft>
                <a:spcPts val="600"/>
              </a:spcAft>
            </a:pPr>
            <a:endParaRPr lang="en-US" sz="1000" dirty="0"/>
          </a:p>
          <a:p>
            <a:pPr>
              <a:spcAft>
                <a:spcPts val="600"/>
              </a:spcAft>
            </a:pPr>
            <a:r>
              <a:rPr lang="en-US" sz="2000" b="1" dirty="0"/>
              <a:t>Titan Metals Inc. </a:t>
            </a:r>
          </a:p>
          <a:p>
            <a:pPr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titanmetalsinc.com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Phone | 630-752-9700</a:t>
            </a:r>
          </a:p>
          <a:p>
            <a:pPr>
              <a:spcAft>
                <a:spcPts val="600"/>
              </a:spcAft>
            </a:pPr>
            <a:endParaRPr lang="en-US" sz="1000" dirty="0"/>
          </a:p>
          <a:p>
            <a:pPr>
              <a:spcAft>
                <a:spcPts val="600"/>
              </a:spcAft>
            </a:pPr>
            <a:r>
              <a:rPr lang="en-US" sz="2000" b="1" dirty="0"/>
              <a:t>Southeast Tool</a:t>
            </a:r>
          </a:p>
          <a:p>
            <a:pPr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southeasttool.com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Phone | 877-465-7012 </a:t>
            </a:r>
          </a:p>
          <a:p>
            <a:pPr>
              <a:spcAft>
                <a:spcPts val="600"/>
              </a:spcAft>
            </a:pPr>
            <a:endParaRPr lang="en-US" sz="1000" dirty="0"/>
          </a:p>
          <a:p>
            <a:pPr>
              <a:spcAft>
                <a:spcPts val="600"/>
              </a:spcAft>
            </a:pPr>
            <a:r>
              <a:rPr lang="en-US" sz="2000" b="1" dirty="0"/>
              <a:t>PFC</a:t>
            </a:r>
            <a:endParaRPr lang="en-US" b="1" dirty="0"/>
          </a:p>
          <a:p>
            <a:pPr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pfccases.com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203-397-1338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D4236C7-C4CE-0A4A-CD13-176641628DAB}"/>
              </a:ext>
            </a:extLst>
          </p:cNvPr>
          <p:cNvCxnSpPr>
            <a:cxnSpLocks/>
          </p:cNvCxnSpPr>
          <p:nvPr/>
        </p:nvCxnSpPr>
        <p:spPr>
          <a:xfrm>
            <a:off x="8655816" y="390039"/>
            <a:ext cx="0" cy="5770811"/>
          </a:xfrm>
          <a:prstGeom prst="line">
            <a:avLst/>
          </a:prstGeom>
          <a:ln w="254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3A01369-0897-39B9-DAE7-9EEF1982356C}"/>
              </a:ext>
            </a:extLst>
          </p:cNvPr>
          <p:cNvSpPr txBox="1"/>
          <p:nvPr/>
        </p:nvSpPr>
        <p:spPr>
          <a:xfrm>
            <a:off x="8914929" y="400068"/>
            <a:ext cx="2713158" cy="178510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ED7D31"/>
                </a:solidFill>
              </a:rPr>
              <a:t>Patent  </a:t>
            </a:r>
          </a:p>
          <a:p>
            <a:pPr>
              <a:spcAft>
                <a:spcPts val="600"/>
              </a:spcAft>
            </a:pPr>
            <a:endParaRPr lang="en-US" sz="1000" dirty="0"/>
          </a:p>
          <a:p>
            <a:pPr>
              <a:spcAft>
                <a:spcPts val="600"/>
              </a:spcAft>
            </a:pPr>
            <a:r>
              <a:rPr lang="en-US" sz="2000" b="1" dirty="0"/>
              <a:t>Craig &amp; Craig LLC</a:t>
            </a:r>
          </a:p>
          <a:p>
            <a:pPr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craiglaw.net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Phone | 217-234-6481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5B8DDA-6AA3-086D-2A1D-C6759D06C1F9}"/>
              </a:ext>
            </a:extLst>
          </p:cNvPr>
          <p:cNvSpPr txBox="1"/>
          <p:nvPr/>
        </p:nvSpPr>
        <p:spPr>
          <a:xfrm>
            <a:off x="8914929" y="3251290"/>
            <a:ext cx="3017957" cy="178510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ED7D31"/>
                </a:solidFill>
              </a:rPr>
              <a:t>Photography &amp; Web  </a:t>
            </a:r>
          </a:p>
          <a:p>
            <a:pPr>
              <a:spcAft>
                <a:spcPts val="600"/>
              </a:spcAft>
            </a:pPr>
            <a:endParaRPr lang="en-US" sz="1000" dirty="0"/>
          </a:p>
          <a:p>
            <a:pPr>
              <a:spcAft>
                <a:spcPts val="600"/>
              </a:spcAft>
            </a:pPr>
            <a:r>
              <a:rPr lang="en-US" sz="2000" b="1" dirty="0"/>
              <a:t>Prisma</a:t>
            </a:r>
          </a:p>
          <a:p>
            <a:pPr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madebyprisma.com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US" b="0" i="0" u="none" strike="noStrike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ktiv-grotesk"/>
              </a:rPr>
              <a:t>contact@madebyprisma.com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DB5B45-A81A-D0FA-D8EF-9D4FC6C4C2D6}"/>
              </a:ext>
            </a:extLst>
          </p:cNvPr>
          <p:cNvCxnSpPr>
            <a:cxnSpLocks/>
          </p:cNvCxnSpPr>
          <p:nvPr/>
        </p:nvCxnSpPr>
        <p:spPr>
          <a:xfrm flipH="1">
            <a:off x="8962595" y="2940659"/>
            <a:ext cx="2770226" cy="0"/>
          </a:xfrm>
          <a:prstGeom prst="line">
            <a:avLst/>
          </a:prstGeom>
          <a:ln w="2540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78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4746</TotalTime>
  <Words>298</Words>
  <Application>Microsoft Macintosh PowerPoint</Application>
  <PresentationFormat>Widescreen</PresentationFormat>
  <Paragraphs>60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aktiv-grotesk</vt:lpstr>
      <vt:lpstr>Arial</vt:lpstr>
      <vt:lpstr>Calibri</vt:lpstr>
      <vt:lpstr>Calibri Light</vt:lpstr>
      <vt:lpstr>poppins</vt:lpstr>
      <vt:lpstr>Office Theme</vt:lpstr>
      <vt:lpstr>Two Unique Approaches to Bring Products to Market While Building a Brand</vt:lpstr>
      <vt:lpstr>A Glimpse Inside</vt:lpstr>
      <vt:lpstr>Philip Miller Furniture</vt:lpstr>
      <vt:lpstr>Design products that solve problems and live beyond trends.</vt:lpstr>
      <vt:lpstr>Prototype</vt:lpstr>
      <vt:lpstr>Challenges of Scale</vt:lpstr>
      <vt:lpstr>Protect your idea</vt:lpstr>
      <vt:lpstr>Take Aways  A Glimpse Inside &amp; Philip Miller Furniture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Two Unique Approaches to Bring Products to Market While Building a Brand</dc:title>
  <dc:creator>Philip Miller</dc:creator>
  <cp:lastModifiedBy>Philip Miller</cp:lastModifiedBy>
  <cp:revision>24</cp:revision>
  <dcterms:created xsi:type="dcterms:W3CDTF">2024-02-20T18:15:12Z</dcterms:created>
  <dcterms:modified xsi:type="dcterms:W3CDTF">2024-02-28T20:39:34Z</dcterms:modified>
</cp:coreProperties>
</file>